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2" r:id="rId4"/>
    <p:sldId id="277" r:id="rId5"/>
    <p:sldId id="259" r:id="rId6"/>
    <p:sldId id="278" r:id="rId7"/>
    <p:sldId id="273" r:id="rId8"/>
    <p:sldId id="261" r:id="rId9"/>
    <p:sldId id="275" r:id="rId10"/>
    <p:sldId id="271" r:id="rId11"/>
    <p:sldId id="279" r:id="rId12"/>
    <p:sldId id="280" r:id="rId13"/>
    <p:sldId id="282" r:id="rId14"/>
    <p:sldId id="290" r:id="rId15"/>
    <p:sldId id="269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293" r:id="rId25"/>
    <p:sldId id="283" r:id="rId26"/>
    <p:sldId id="285" r:id="rId27"/>
    <p:sldId id="286" r:id="rId28"/>
    <p:sldId id="287" r:id="rId29"/>
    <p:sldId id="288" r:id="rId30"/>
    <p:sldId id="289" r:id="rId31"/>
    <p:sldId id="284" r:id="rId32"/>
    <p:sldId id="294" r:id="rId33"/>
    <p:sldId id="296" r:id="rId34"/>
    <p:sldId id="295" r:id="rId35"/>
    <p:sldId id="291" r:id="rId36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3C8F97"/>
    <a:srgbClr val="15ABD3"/>
    <a:srgbClr val="595959"/>
    <a:srgbClr val="1DBDC7"/>
    <a:srgbClr val="1DA6DA"/>
    <a:srgbClr val="7A7645"/>
    <a:srgbClr val="38B2E3"/>
    <a:srgbClr val="28B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8277" autoAdjust="0"/>
  </p:normalViewPr>
  <p:slideViewPr>
    <p:cSldViewPr snapToGrid="0">
      <p:cViewPr varScale="1">
        <p:scale>
          <a:sx n="74" d="100"/>
          <a:sy n="74" d="100"/>
        </p:scale>
        <p:origin x="936" y="67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Users\BR93685\AppData\Local\Microsoft\Windows\Temporary%20Internet%20Files\Content.Outlook\EDKCAH71\Cen&#225;rios%20Or&#231;ament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89607082696754"/>
          <c:y val="0.14085039370078742"/>
          <c:w val="0.50046656481372664"/>
          <c:h val="0.8296394187839921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D29-4FED-BB7E-62C1F24BF3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D29-4FED-BB7E-62C1F24BF3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AD29-4FED-BB7E-62C1F24BF3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AD29-4FED-BB7E-62C1F24BF3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D29-4FED-BB7E-62C1F24BF3CD}"/>
              </c:ext>
            </c:extLst>
          </c:dPt>
          <c:dLbls>
            <c:dLbl>
              <c:idx val="0"/>
              <c:layout>
                <c:manualLayout>
                  <c:x val="9.3298249219172943E-2"/>
                  <c:y val="-9.2601897842993608E-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28727973669976"/>
                      <c:h val="0.304512215606659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D29-4FED-BB7E-62C1F24BF3CD}"/>
                </c:ext>
              </c:extLst>
            </c:dLbl>
            <c:dLbl>
              <c:idx val="1"/>
              <c:layout>
                <c:manualLayout>
                  <c:x val="8.0340159049843443E-2"/>
                  <c:y val="3.887000799904779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D29-4FED-BB7E-62C1F24BF3CD}"/>
                </c:ext>
              </c:extLst>
            </c:dLbl>
            <c:dLbl>
              <c:idx val="2"/>
              <c:layout>
                <c:manualLayout>
                  <c:x val="-6.3494641829714982E-2"/>
                  <c:y val="3.429706588151282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D29-4FED-BB7E-62C1F24BF3CD}"/>
                </c:ext>
              </c:extLst>
            </c:dLbl>
            <c:dLbl>
              <c:idx val="3"/>
              <c:layout>
                <c:manualLayout>
                  <c:x val="-5.4423978711184269E-2"/>
                  <c:y val="-5.487530541042065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77016153840896"/>
                      <c:h val="0.1408237525094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AD29-4FED-BB7E-62C1F24BF3CD}"/>
                </c:ext>
              </c:extLst>
            </c:dLbl>
            <c:dLbl>
              <c:idx val="4"/>
              <c:layout>
                <c:manualLayout>
                  <c:x val="-6.4729117453433016E-2"/>
                  <c:y val="-0.18520424577871533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 smtClean="0"/>
                      <a:t>Premiação</a:t>
                    </a:r>
                    <a:r>
                      <a:rPr lang="en-US" baseline="0" dirty="0" smtClean="0"/>
                      <a:t> </a:t>
                    </a:r>
                    <a:r>
                      <a:rPr lang="en-US" baseline="0" dirty="0" err="1" smtClean="0"/>
                      <a:t>Influenciadores</a:t>
                    </a:r>
                    <a:r>
                      <a:rPr lang="en-US" baseline="0" dirty="0"/>
                      <a:t>
</a:t>
                    </a:r>
                    <a:fld id="{8A54E4EB-2D5A-4FF6-B5F7-0EA6F9A65A3A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448680351906157"/>
                      <c:h val="0.207806012194632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D29-4FED-BB7E-62C1F24BF3C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Plan2!$K$6:$K$10</c:f>
              <c:strCache>
                <c:ptCount val="5"/>
                <c:pt idx="0">
                  <c:v>Logistica e confecção dos kits</c:v>
                </c:pt>
                <c:pt idx="1">
                  <c:v>Youtube</c:v>
                </c:pt>
                <c:pt idx="2">
                  <c:v>Facebook</c:v>
                </c:pt>
                <c:pt idx="3">
                  <c:v>Twitter</c:v>
                </c:pt>
                <c:pt idx="4">
                  <c:v>Campanha Indicação</c:v>
                </c:pt>
              </c:strCache>
            </c:strRef>
          </c:cat>
          <c:val>
            <c:numRef>
              <c:f>Plan2!$L$6:$L$10</c:f>
              <c:numCache>
                <c:formatCode>General</c:formatCode>
                <c:ptCount val="5"/>
                <c:pt idx="0">
                  <c:v>70920</c:v>
                </c:pt>
                <c:pt idx="1">
                  <c:v>126000</c:v>
                </c:pt>
                <c:pt idx="2">
                  <c:v>18720</c:v>
                </c:pt>
                <c:pt idx="3">
                  <c:v>69360</c:v>
                </c:pt>
                <c:pt idx="4">
                  <c:v>15000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29-4FED-BB7E-62C1F24BF3C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3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AD97DF6-9700-4A5A-B3D7-9E55F0D7F67E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D26D341-E208-4C2A-B4F6-911CBF1572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82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D341-E208-4C2A-B4F6-911CBF15725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59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D341-E208-4C2A-B4F6-911CBF15725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6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Escolher 2 ou 3 para dar mais destaque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D341-E208-4C2A-B4F6-911CBF15725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Escolher 2 ou 3 para dar mais destaque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D341-E208-4C2A-B4F6-911CBF15725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98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D341-E208-4C2A-B4F6-911CBF15725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75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D341-E208-4C2A-B4F6-911CBF15725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600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D341-E208-4C2A-B4F6-911CBF15725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05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D341-E208-4C2A-B4F6-911CBF15725C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23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D341-E208-4C2A-B4F6-911CBF15725C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51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11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16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16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67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21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99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04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18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5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816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23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5322F-C0CF-41C7-9808-0E6FCA717A74}" type="datetimeFigureOut">
              <a:rPr lang="pt-BR" smtClean="0"/>
              <a:t>14/10/2016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9B21C-F3BD-4E30-B5D7-CA38AD706B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53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1.png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9.jpeg"/><Relationship Id="rId5" Type="http://schemas.openxmlformats.org/officeDocument/2006/relationships/image" Target="../media/image3.png"/><Relationship Id="rId15" Type="http://schemas.openxmlformats.org/officeDocument/2006/relationships/image" Target="../media/image53.jpeg"/><Relationship Id="rId10" Type="http://schemas.openxmlformats.org/officeDocument/2006/relationships/image" Target="../media/image48.jpeg"/><Relationship Id="rId4" Type="http://schemas.openxmlformats.org/officeDocument/2006/relationships/image" Target="../media/image2.png"/><Relationship Id="rId9" Type="http://schemas.openxmlformats.org/officeDocument/2006/relationships/image" Target="../media/image47.jpeg"/><Relationship Id="rId1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hyperlink" Target="https://www.youtube.com/watch?v=CCbWyYr82BM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hyperlink" Target="https://www.youtube.com/watch?v=CCbWyYr82BM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55980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56" y="3536149"/>
            <a:ext cx="2927289" cy="29357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8495"/>
            <a:ext cx="12192000" cy="17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25" y="1847472"/>
            <a:ext cx="2657861" cy="1222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75016" y="449909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Averta-Regular" panose="00000500000000000000" pitchFamily="50" charset="0"/>
              </a:rPr>
              <a:t>Estudo</a:t>
            </a:r>
            <a:r>
              <a:rPr lang="en-US" sz="3600" dirty="0" smtClean="0">
                <a:latin typeface="Averta-Regular" panose="00000500000000000000" pitchFamily="50" charset="0"/>
              </a:rPr>
              <a:t> de </a:t>
            </a:r>
            <a:r>
              <a:rPr lang="en-US" sz="3600" dirty="0" err="1" smtClean="0">
                <a:latin typeface="Averta-Regular" panose="00000500000000000000" pitchFamily="50" charset="0"/>
              </a:rPr>
              <a:t>caso</a:t>
            </a:r>
            <a:endParaRPr lang="en-US" sz="3600" dirty="0">
              <a:latin typeface="Averta-Regular" panose="000005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668" y="5145423"/>
            <a:ext cx="10432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7A7645"/>
                </a:solidFill>
                <a:latin typeface="Averta-Bold" panose="00000800000000000000" pitchFamily="50" charset="0"/>
              </a:rPr>
              <a:t>CAMPANHA DIGITAL COM INFLUENCIADORES</a:t>
            </a:r>
            <a:endParaRPr lang="en-US" sz="3600" dirty="0">
              <a:solidFill>
                <a:srgbClr val="7A7645"/>
              </a:solidFill>
              <a:latin typeface="Averta-Bold" panose="000008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4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938770" y="365125"/>
            <a:ext cx="8314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Metodologia de busca</a:t>
            </a:r>
            <a:endParaRPr lang="pt-BR" sz="6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0154" y="2198449"/>
            <a:ext cx="3600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Crawler</a:t>
            </a:r>
          </a:p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Próprio</a:t>
            </a:r>
            <a:endParaRPr lang="en-US" sz="72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0794" y="4506773"/>
            <a:ext cx="2893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Palavras</a:t>
            </a:r>
            <a:r>
              <a:rPr lang="en-US" sz="24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chave</a:t>
            </a:r>
            <a:r>
              <a:rPr lang="en-US" sz="24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 x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audiência</a:t>
            </a:r>
            <a:r>
              <a:rPr lang="en-US" sz="24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definida</a:t>
            </a:r>
            <a:endParaRPr lang="en-US" sz="24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7616" y="2198449"/>
            <a:ext cx="2746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Busca</a:t>
            </a:r>
            <a:endParaRPr lang="en-US" sz="7200" dirty="0" smtClean="0">
              <a:solidFill>
                <a:schemeClr val="bg1"/>
              </a:solidFill>
              <a:latin typeface="Averta-Regular" panose="00000500000000000000" pitchFamily="50" charset="0"/>
            </a:endParaRPr>
          </a:p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Ativa</a:t>
            </a:r>
            <a:endParaRPr lang="en-US" sz="72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44122" y="4506773"/>
            <a:ext cx="268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Buzzsumo</a:t>
            </a:r>
            <a:r>
              <a:rPr lang="en-US" sz="24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 e 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análise</a:t>
            </a:r>
            <a:r>
              <a:rPr lang="en-US" sz="24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 das </a:t>
            </a:r>
            <a:r>
              <a:rPr lang="en-US" sz="24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redes</a:t>
            </a:r>
            <a:endParaRPr lang="en-US" sz="24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70" y="446507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22" y="4465071"/>
            <a:ext cx="914400" cy="914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6200056" y="2449287"/>
            <a:ext cx="0" cy="33962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01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754981" y="365125"/>
            <a:ext cx="86820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Crawler Keyword Cloud</a:t>
            </a:r>
            <a:endParaRPr lang="pt-BR" sz="6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0225" y="2683999"/>
            <a:ext cx="234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GAMES</a:t>
            </a:r>
            <a:endParaRPr lang="en-US" sz="48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4757" y="3528302"/>
            <a:ext cx="5262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TECNOLOGIA</a:t>
            </a:r>
            <a:endParaRPr lang="en-US" sz="6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9322" y="4533692"/>
            <a:ext cx="4063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EMPREENDEDORISMO</a:t>
            </a:r>
            <a:endParaRPr lang="en-US" sz="28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95887" y="3651412"/>
            <a:ext cx="2975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LIFESTYLE</a:t>
            </a:r>
            <a:endParaRPr lang="en-US" sz="44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3905" y="5147377"/>
            <a:ext cx="4464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SERVIÇOS FINANCEIROS</a:t>
            </a:r>
            <a:endParaRPr lang="en-US" sz="28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8212" y="2509486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HUMOR</a:t>
            </a:r>
            <a:endParaRPr lang="en-US" sz="28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2319" y="3094347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EDUCAÇÃO</a:t>
            </a:r>
            <a:endParaRPr lang="en-US" sz="28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4123" y="4630939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MODA</a:t>
            </a:r>
            <a:endParaRPr lang="en-US" sz="28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7524" y="4413702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MÚSICA</a:t>
            </a:r>
            <a:endParaRPr lang="en-US" sz="28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99070" y="3157838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VIAGEM</a:t>
            </a:r>
            <a:endParaRPr lang="en-US" sz="28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87736" y="2123981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TURISMO</a:t>
            </a:r>
            <a:endParaRPr lang="en-US" sz="36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27052" y="4475257"/>
            <a:ext cx="118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CINEMA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7149" y="5470542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ESPORTE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27420" y="487536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CULINÁRIA</a:t>
            </a:r>
            <a:endParaRPr lang="en-US" sz="28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6246" y="2322514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CARRO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57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704424" y="2240233"/>
            <a:ext cx="6783152" cy="2225133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Navegando pelo Crawler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85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0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704424" y="2694708"/>
            <a:ext cx="6783152" cy="1316184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A Campanha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47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1690688"/>
            <a:ext cx="12192000" cy="374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16" y="2623458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638" y="3537858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327" y="353785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559" y="2484846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64" y="2623458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65" y="262014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3412" y="2484846"/>
            <a:ext cx="1848255" cy="914400"/>
          </a:xfrm>
          <a:prstGeom prst="rect">
            <a:avLst/>
          </a:prstGeom>
        </p:spPr>
      </p:pic>
      <p:pic>
        <p:nvPicPr>
          <p:cNvPr id="1026" name="Picture 2" descr="https://lh3.googleusercontent.com/6D1H33Qf8g_Rw7laLVbU8F8M_MPb_f-SgsGKxAvHT_vaUyVsSrH6Z7ZdGbRqXXhBPZ2r=w3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547" y="367315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/>
          <p:cNvCxnSpPr/>
          <p:nvPr/>
        </p:nvCxnSpPr>
        <p:spPr>
          <a:xfrm rot="16200000" flipH="1">
            <a:off x="1338346" y="3597037"/>
            <a:ext cx="576867" cy="451874"/>
          </a:xfrm>
          <a:prstGeom prst="bentConnector3">
            <a:avLst>
              <a:gd name="adj1" fmla="val 103717"/>
            </a:avLst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H="1">
            <a:off x="2639527" y="3020033"/>
            <a:ext cx="576867" cy="451874"/>
          </a:xfrm>
          <a:prstGeom prst="bentConnector3">
            <a:avLst>
              <a:gd name="adj1" fmla="val 103717"/>
            </a:avLst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16200000" flipH="1">
            <a:off x="3835894" y="3597038"/>
            <a:ext cx="576867" cy="451874"/>
          </a:xfrm>
          <a:prstGeom prst="bentConnector3">
            <a:avLst>
              <a:gd name="adj1" fmla="val 103717"/>
            </a:avLst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flipH="1">
            <a:off x="5138186" y="3020033"/>
            <a:ext cx="576867" cy="451874"/>
          </a:xfrm>
          <a:prstGeom prst="bentConnector3">
            <a:avLst>
              <a:gd name="adj1" fmla="val 103717"/>
            </a:avLst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ítulo 1"/>
          <p:cNvSpPr txBox="1">
            <a:spLocks/>
          </p:cNvSpPr>
          <p:nvPr/>
        </p:nvSpPr>
        <p:spPr>
          <a:xfrm>
            <a:off x="4070284" y="365125"/>
            <a:ext cx="40514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Estratégia</a:t>
            </a:r>
            <a:endParaRPr lang="pt-BR" sz="6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8671" y="1918458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15ABD3"/>
                </a:solidFill>
                <a:latin typeface="Averta-Regular" panose="00000500000000000000" pitchFamily="50" charset="0"/>
              </a:rPr>
              <a:t>Influenciadores</a:t>
            </a:r>
            <a:endParaRPr lang="en-US" sz="24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5485" y="469227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Kits</a:t>
            </a:r>
            <a:endParaRPr lang="en-US" sz="24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88196" y="1918458"/>
            <a:ext cx="160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15ABD3"/>
                </a:solidFill>
                <a:latin typeface="Averta-Regular" panose="00000500000000000000" pitchFamily="50" charset="0"/>
              </a:rPr>
              <a:t>Gravação</a:t>
            </a:r>
            <a:endParaRPr lang="en-US" sz="24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13472" y="469227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Tags</a:t>
            </a:r>
            <a:endParaRPr lang="en-US" sz="24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28164" y="1918458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15ABD3"/>
                </a:solidFill>
                <a:latin typeface="Averta-Regular" panose="00000500000000000000" pitchFamily="50" charset="0"/>
              </a:rPr>
              <a:t>Quanto</a:t>
            </a:r>
            <a:r>
              <a:rPr lang="en-US" sz="24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 </a:t>
            </a:r>
            <a:r>
              <a:rPr lang="en-US" sz="2400" dirty="0" err="1" smtClean="0">
                <a:solidFill>
                  <a:srgbClr val="15ABD3"/>
                </a:solidFill>
                <a:latin typeface="Averta-Regular" panose="00000500000000000000" pitchFamily="50" charset="0"/>
              </a:rPr>
              <a:t>custa</a:t>
            </a:r>
            <a:r>
              <a:rPr lang="en-US" sz="24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 </a:t>
            </a:r>
            <a:r>
              <a:rPr lang="en-US" sz="2400" dirty="0" err="1" smtClean="0">
                <a:solidFill>
                  <a:srgbClr val="15ABD3"/>
                </a:solidFill>
                <a:latin typeface="Averta-Regular" panose="00000500000000000000" pitchFamily="50" charset="0"/>
              </a:rPr>
              <a:t>seu</a:t>
            </a:r>
            <a:r>
              <a:rPr lang="en-US" sz="24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 banco?</a:t>
            </a:r>
            <a:endParaRPr lang="en-US" sz="24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64240" y="1918458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Share</a:t>
            </a:r>
            <a:endParaRPr lang="en-US" sz="24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319071" y="3777873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15ABD3"/>
                </a:solidFill>
                <a:latin typeface="Averta-Regular" panose="00000500000000000000" pitchFamily="50" charset="0"/>
              </a:rPr>
              <a:t>Indicações</a:t>
            </a:r>
            <a:endParaRPr lang="en-US" sz="24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444144" y="4692272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15ABD3"/>
                </a:solidFill>
                <a:latin typeface="Averta-Regular" panose="00000500000000000000" pitchFamily="50" charset="0"/>
              </a:rPr>
              <a:t>Conta</a:t>
            </a:r>
            <a:r>
              <a:rPr lang="en-US" sz="24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 Neon</a:t>
            </a:r>
            <a:endParaRPr lang="en-US" sz="24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715053" y="4111408"/>
            <a:ext cx="3071860" cy="0"/>
          </a:xfrm>
          <a:prstGeom prst="line">
            <a:avLst/>
          </a:prstGeom>
          <a:ln w="28575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04071" y="3020033"/>
            <a:ext cx="882842" cy="0"/>
          </a:xfrm>
          <a:prstGeom prst="line">
            <a:avLst/>
          </a:prstGeom>
          <a:ln w="28575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9964605" y="3390900"/>
            <a:ext cx="613340" cy="405285"/>
          </a:xfrm>
          <a:prstGeom prst="line">
            <a:avLst/>
          </a:prstGeom>
          <a:ln w="28575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317234" y="3221555"/>
            <a:ext cx="0" cy="355382"/>
          </a:xfrm>
          <a:prstGeom prst="line">
            <a:avLst/>
          </a:prstGeom>
          <a:ln w="28575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6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258291" y="2694708"/>
            <a:ext cx="7675418" cy="1316184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Influenciadores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704424" y="2694708"/>
            <a:ext cx="6783152" cy="1316184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Kits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13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704424" y="2694708"/>
            <a:ext cx="6783152" cy="1316184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Gravação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2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704424" y="2694708"/>
            <a:ext cx="6783152" cy="1316184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Tags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7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6054" y="1076652"/>
            <a:ext cx="4772738" cy="1325563"/>
          </a:xfrm>
        </p:spPr>
        <p:txBody>
          <a:bodyPr>
            <a:norm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Averta-Bold" panose="00000800000000000000" pitchFamily="50" charset="0"/>
              </a:rPr>
              <a:t>Objetivo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0915" y="1940434"/>
            <a:ext cx="4277519" cy="1802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3800" dirty="0" smtClean="0">
                <a:solidFill>
                  <a:srgbClr val="1DBDC7"/>
                </a:solidFill>
                <a:latin typeface="Averta-Regular" panose="00000500000000000000" pitchFamily="50" charset="0"/>
              </a:rPr>
              <a:t>100K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4" y="2609744"/>
            <a:ext cx="4378203" cy="29537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7968" y="3113966"/>
            <a:ext cx="6857998" cy="630069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6770914" y="1252219"/>
            <a:ext cx="4277519" cy="1106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6600" dirty="0" smtClean="0">
                <a:solidFill>
                  <a:srgbClr val="28BEBC"/>
                </a:solidFill>
                <a:latin typeface="Averta-Regular" panose="00000500000000000000" pitchFamily="50" charset="0"/>
              </a:rPr>
              <a:t>Conseguir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6770913" y="3440246"/>
            <a:ext cx="4277519" cy="859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5400" dirty="0" smtClean="0">
                <a:solidFill>
                  <a:srgbClr val="3C8F97"/>
                </a:solidFill>
                <a:latin typeface="Averta-Regular" panose="00000500000000000000" pitchFamily="50" charset="0"/>
              </a:rPr>
              <a:t>Clientes até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6770913" y="3907708"/>
            <a:ext cx="4277519" cy="1802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5000" dirty="0" smtClean="0">
                <a:solidFill>
                  <a:srgbClr val="38B2E3"/>
                </a:solidFill>
                <a:latin typeface="Averta-Regular" panose="00000500000000000000" pitchFamily="50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2789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704424" y="1551709"/>
            <a:ext cx="6783152" cy="3602182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Quanto Custa Seu Banco</a:t>
            </a:r>
            <a:r>
              <a:rPr lang="en-US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?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99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704424" y="2694708"/>
            <a:ext cx="6783152" cy="1316184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Share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704424" y="2694708"/>
            <a:ext cx="6783152" cy="1316184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Conta Neon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2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704424" y="2694708"/>
            <a:ext cx="6783152" cy="1316184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Indicações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3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825842" y="365125"/>
            <a:ext cx="45403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Premiações</a:t>
            </a:r>
            <a:endParaRPr lang="pt-BR" sz="6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pic>
        <p:nvPicPr>
          <p:cNvPr id="1026" name="Picture 2" descr="https://2.bp.blogspot.com/-8Uj0ZtI7S-c/Vvw3zMKHpYI/AAAAAAACg-Y/0tbD0UP5kJMxmYNYxa46kG1xUUdOF2o3w/s1600/podio-sonhar-com-p%25C3%25B3d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63" y="2492547"/>
            <a:ext cx="6012874" cy="319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20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823291"/>
              </p:ext>
            </p:extLst>
          </p:nvPr>
        </p:nvGraphicFramePr>
        <p:xfrm>
          <a:off x="5444977" y="613694"/>
          <a:ext cx="8521590" cy="5554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42334" y="1910393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Budget</a:t>
            </a:r>
            <a:endParaRPr lang="en-US" sz="6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0784" y="2926056"/>
            <a:ext cx="3802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Como </a:t>
            </a:r>
            <a:r>
              <a:rPr lang="en-US" sz="32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foi</a:t>
            </a:r>
            <a:r>
              <a:rPr lang="en-US" sz="32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feita</a:t>
            </a:r>
            <a:r>
              <a:rPr lang="en-US" sz="32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 a</a:t>
            </a:r>
          </a:p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distribuição</a:t>
            </a:r>
            <a:endParaRPr lang="en-US" sz="3200" dirty="0" smtClean="0">
              <a:solidFill>
                <a:schemeClr val="bg1"/>
              </a:solidFill>
              <a:latin typeface="Averta-Regular" panose="00000500000000000000" pitchFamily="50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dos R$ 300.000,00</a:t>
            </a:r>
            <a:endParaRPr lang="en-US" sz="32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704424" y="2240233"/>
            <a:ext cx="6783152" cy="2225133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A Campanha Virtual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92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5" y="0"/>
            <a:ext cx="1040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5" y="0"/>
            <a:ext cx="1040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45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5" y="0"/>
            <a:ext cx="1040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8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61673" y="2750902"/>
            <a:ext cx="293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Desafio</a:t>
            </a:r>
            <a:endParaRPr lang="en-US" sz="6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54" y="2540101"/>
            <a:ext cx="1625397" cy="16253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54" y="4330801"/>
            <a:ext cx="1625397" cy="1625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54" y="501671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91" y="0"/>
            <a:ext cx="8179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34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358941" y="365125"/>
            <a:ext cx="34741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Métricas</a:t>
            </a:r>
            <a:endParaRPr lang="pt-BR" sz="6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9581" y="4241900"/>
            <a:ext cx="5889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Engajamento</a:t>
            </a:r>
            <a:r>
              <a:rPr lang="en-US" sz="36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 e </a:t>
            </a:r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viralização</a:t>
            </a:r>
            <a:endParaRPr lang="en-US" sz="3600" dirty="0">
              <a:solidFill>
                <a:schemeClr val="bg1"/>
              </a:solidFill>
              <a:latin typeface="Averta-Regular" panose="00000500000000000000" pitchFamily="50" charset="0"/>
            </a:endParaRPr>
          </a:p>
          <a:p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por</a:t>
            </a:r>
            <a:r>
              <a:rPr lang="en-US" sz="36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influenciador</a:t>
            </a:r>
            <a:endParaRPr lang="en-US" sz="36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51988" y="2446447"/>
            <a:ext cx="3278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Número</a:t>
            </a:r>
            <a:r>
              <a:rPr lang="en-US" sz="36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 de</a:t>
            </a:r>
          </a:p>
          <a:p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novos</a:t>
            </a:r>
            <a:r>
              <a:rPr lang="en-US" sz="36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clientes</a:t>
            </a:r>
            <a:endParaRPr lang="en-US" sz="36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9581" y="2446447"/>
            <a:ext cx="5819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Número</a:t>
            </a:r>
            <a:r>
              <a:rPr lang="en-US" sz="36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 de </a:t>
            </a:r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indicações</a:t>
            </a:r>
            <a:r>
              <a:rPr lang="en-US" sz="36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por</a:t>
            </a:r>
            <a:endParaRPr lang="en-US" sz="3600" dirty="0" smtClean="0">
              <a:solidFill>
                <a:schemeClr val="bg1"/>
              </a:solidFill>
              <a:latin typeface="Averta-Regular" panose="00000500000000000000" pitchFamily="50" charset="0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novo </a:t>
            </a:r>
            <a:r>
              <a:rPr lang="en-US" sz="3600" dirty="0" err="1" smtClean="0">
                <a:solidFill>
                  <a:schemeClr val="bg1"/>
                </a:solidFill>
                <a:latin typeface="Averta-Regular" panose="00000500000000000000" pitchFamily="50" charset="0"/>
              </a:rPr>
              <a:t>cliente</a:t>
            </a:r>
            <a:endParaRPr lang="en-US" sz="36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1988" y="4518898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CAC</a:t>
            </a:r>
            <a:endParaRPr lang="en-US" sz="36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6" y="2589411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6" y="4384864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803" y="4384864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803" y="25894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465320" y="2240233"/>
            <a:ext cx="3261360" cy="2225133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O Kit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18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83691" y="2750902"/>
            <a:ext cx="40703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Neonzinho</a:t>
            </a:r>
            <a:endParaRPr lang="en-US" sz="6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48" y="1531616"/>
            <a:ext cx="3282703" cy="379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2053" y="1178945"/>
            <a:ext cx="5060152" cy="3678228"/>
          </a:xfrm>
        </p:spPr>
        <p:txBody>
          <a:bodyPr>
            <a:noAutofit/>
          </a:bodyPr>
          <a:lstStyle/>
          <a:p>
            <a:r>
              <a:rPr lang="pt-BR" sz="66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Ao final da</a:t>
            </a:r>
            <a:br>
              <a:rPr lang="pt-BR" sz="6600" dirty="0" smtClean="0">
                <a:solidFill>
                  <a:schemeClr val="bg1"/>
                </a:solidFill>
                <a:latin typeface="Averta-Bold" panose="00000800000000000000" pitchFamily="50" charset="0"/>
              </a:rPr>
            </a:br>
            <a:r>
              <a:rPr lang="pt-BR" sz="66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campanha</a:t>
            </a:r>
            <a:br>
              <a:rPr lang="pt-BR" sz="6600" dirty="0" smtClean="0">
                <a:solidFill>
                  <a:schemeClr val="bg1"/>
                </a:solidFill>
                <a:latin typeface="Averta-Bold" panose="00000800000000000000" pitchFamily="50" charset="0"/>
              </a:rPr>
            </a:br>
            <a:r>
              <a:rPr lang="pt-BR" sz="66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devemos ter</a:t>
            </a:r>
            <a:endParaRPr lang="pt-BR" sz="66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07342" y="1301443"/>
            <a:ext cx="4277519" cy="1802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9600" dirty="0" smtClean="0">
                <a:solidFill>
                  <a:srgbClr val="1DBDC7"/>
                </a:solidFill>
                <a:latin typeface="Averta-Regular" panose="00000500000000000000" pitchFamily="50" charset="0"/>
              </a:rPr>
              <a:t>54MM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47968" y="3113966"/>
            <a:ext cx="6857998" cy="630069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7068747" y="2464833"/>
            <a:ext cx="3520439" cy="1106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7200" dirty="0" smtClean="0">
                <a:solidFill>
                  <a:srgbClr val="28BEBC"/>
                </a:solidFill>
                <a:latin typeface="Averta-Regular" panose="00000500000000000000" pitchFamily="50" charset="0"/>
              </a:rPr>
              <a:t>Views e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6467050" y="5027722"/>
            <a:ext cx="4723832" cy="859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4000" dirty="0" smtClean="0">
                <a:solidFill>
                  <a:srgbClr val="3C8F97"/>
                </a:solidFill>
                <a:latin typeface="Averta-Regular" panose="00000500000000000000" pitchFamily="50" charset="0"/>
              </a:rPr>
              <a:t>Novos clientes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6707340" y="3225342"/>
            <a:ext cx="4277519" cy="1802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5000" dirty="0" smtClean="0">
                <a:solidFill>
                  <a:srgbClr val="38B2E3"/>
                </a:solidFill>
                <a:latin typeface="Averta-Regular" panose="00000500000000000000" pitchFamily="50" charset="0"/>
              </a:rPr>
              <a:t>55K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548638" y="4535154"/>
            <a:ext cx="5060152" cy="985135"/>
          </a:xfrm>
          <a:prstGeom prst="rect">
            <a:avLst/>
          </a:prstGeom>
          <a:solidFill>
            <a:srgbClr val="3C8F97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De out</a:t>
            </a:r>
            <a:r>
              <a:rPr lang="en-US" sz="32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/2016 a </a:t>
            </a:r>
            <a:r>
              <a:rPr lang="en-US" sz="32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abr</a:t>
            </a:r>
            <a:r>
              <a:rPr lang="en-US" sz="32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/2017</a:t>
            </a:r>
            <a:endParaRPr lang="pt-BR" sz="32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8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56" y="1923008"/>
            <a:ext cx="2927289" cy="29357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685"/>
            <a:ext cx="12192000" cy="17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16" y="606124"/>
            <a:ext cx="2657861" cy="1222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85197" y="2800225"/>
            <a:ext cx="282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7A7645"/>
                </a:solidFill>
                <a:latin typeface="Averta-Bold" panose="00000800000000000000" pitchFamily="50" charset="0"/>
              </a:rPr>
              <a:t>OBRIGADO!</a:t>
            </a:r>
            <a:endParaRPr lang="en-US" sz="3600" dirty="0">
              <a:solidFill>
                <a:srgbClr val="7A7645"/>
              </a:solidFill>
              <a:latin typeface="Averta-Bold" panose="000008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926" y="497116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Designer e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desenhador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8926" y="131532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Henrique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54086" y="237432"/>
            <a:ext cx="0" cy="24710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" b="27279"/>
          <a:stretch/>
        </p:blipFill>
        <p:spPr bwMode="auto">
          <a:xfrm>
            <a:off x="236792" y="1790551"/>
            <a:ext cx="1461734" cy="15367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  <a:extLst/>
        </p:spPr>
      </p:pic>
      <p:sp>
        <p:nvSpPr>
          <p:cNvPr id="19" name="TextBox 18"/>
          <p:cNvSpPr txBox="1"/>
          <p:nvPr/>
        </p:nvSpPr>
        <p:spPr>
          <a:xfrm>
            <a:off x="233525" y="54239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Rafael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3525" y="5789562"/>
            <a:ext cx="1837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Coder e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programaster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08125" y="4316320"/>
            <a:ext cx="0" cy="21193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4764" r="-2083" b="27908"/>
          <a:stretch/>
        </p:blipFill>
        <p:spPr bwMode="auto">
          <a:xfrm>
            <a:off x="178505" y="3669880"/>
            <a:ext cx="1496477" cy="1511335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  <a:extLst/>
        </p:spPr>
      </p:pic>
      <p:sp>
        <p:nvSpPr>
          <p:cNvPr id="24" name="TextBox 23"/>
          <p:cNvSpPr txBox="1"/>
          <p:nvPr/>
        </p:nvSpPr>
        <p:spPr>
          <a:xfrm>
            <a:off x="2159374" y="131532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Mônica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59374" y="497116"/>
            <a:ext cx="1285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Growth e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redatora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154534" y="237432"/>
            <a:ext cx="0" cy="24710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" t="14632" r="-2442" b="15324"/>
          <a:stretch/>
        </p:blipFill>
        <p:spPr bwMode="auto">
          <a:xfrm>
            <a:off x="2103982" y="1791425"/>
            <a:ext cx="1493275" cy="1519779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208281" y="5429396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Lucas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08281" y="5794980"/>
            <a:ext cx="1643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Sales e não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campinense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182881" y="4321738"/>
            <a:ext cx="0" cy="21193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7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2" b="26889"/>
          <a:stretch/>
        </p:blipFill>
        <p:spPr bwMode="auto">
          <a:xfrm>
            <a:off x="2147144" y="3667304"/>
            <a:ext cx="1514808" cy="1528222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393363" y="5393123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Jaque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93363" y="5758707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Designer </a:t>
            </a:r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e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organizadora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358830" y="4182040"/>
            <a:ext cx="0" cy="22067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" b="31325"/>
          <a:stretch/>
        </p:blipFill>
        <p:spPr bwMode="auto">
          <a:xfrm>
            <a:off x="5325626" y="3566028"/>
            <a:ext cx="1540747" cy="1528245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0033617" y="151445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Vitor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033617" y="517029"/>
            <a:ext cx="1962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Growth e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bruxo do Excel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0028777" y="257345"/>
            <a:ext cx="0" cy="24710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/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6" b="26160"/>
          <a:stretch/>
        </p:blipFill>
        <p:spPr bwMode="auto">
          <a:xfrm>
            <a:off x="9989789" y="1735569"/>
            <a:ext cx="1485755" cy="1519813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0069463" y="5430623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Renan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71443" y="5796207"/>
            <a:ext cx="1635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Sales e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pitchmaster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0044063" y="4322965"/>
            <a:ext cx="0" cy="21193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0"/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" b="27051"/>
          <a:stretch/>
        </p:blipFill>
        <p:spPr bwMode="auto">
          <a:xfrm>
            <a:off x="9971661" y="3661423"/>
            <a:ext cx="1434932" cy="1528247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8232082" y="5430623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Caio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32082" y="5796207"/>
            <a:ext cx="1739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Coder e faca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na caveira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8206682" y="4322965"/>
            <a:ext cx="0" cy="21193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"/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" b="27629"/>
          <a:stretch/>
        </p:blipFill>
        <p:spPr bwMode="auto">
          <a:xfrm>
            <a:off x="8178408" y="3658187"/>
            <a:ext cx="1497854" cy="1566333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8120405" y="129812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Lúcio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20405" y="495396"/>
            <a:ext cx="1933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Coder e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geofísico - wtf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8095005" y="237432"/>
            <a:ext cx="0" cy="24208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8"/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" b="28102"/>
          <a:stretch/>
        </p:blipFill>
        <p:spPr bwMode="auto">
          <a:xfrm>
            <a:off x="8064539" y="1735569"/>
            <a:ext cx="1459344" cy="1519779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3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704424" y="2316434"/>
            <a:ext cx="6783152" cy="2225133"/>
          </a:xfrm>
        </p:spPr>
        <p:txBody>
          <a:bodyPr>
            <a:no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Lançamentos</a:t>
            </a:r>
            <a:b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</a:br>
            <a:r>
              <a:rPr lang="pt-BR" sz="8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Globais</a:t>
            </a:r>
            <a:endParaRPr lang="pt-BR" sz="8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1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824"/>
            <a:ext cx="12192000" cy="3660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2639" y="285987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Pokémon GO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02639" y="651571"/>
            <a:ext cx="1677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40MM views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371K likes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42600" y="285987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NYT VR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42600" y="651571"/>
            <a:ext cx="1502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600K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downloads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06065" y="285987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Apple Siri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06065" y="651571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100K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shares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6849" y="5460583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Taco Bell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6849" y="5826167"/>
            <a:ext cx="1502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300K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downloads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41528" y="5460583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Uber BR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41528" y="5826167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40% mais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motoristas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933144" y="5460583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Google Duo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33144" y="5826167"/>
            <a:ext cx="153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10M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downloads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697799" y="391886"/>
            <a:ext cx="0" cy="30371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748950" y="391887"/>
            <a:ext cx="0" cy="30371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718765" y="391886"/>
            <a:ext cx="0" cy="30371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691449" y="3554852"/>
            <a:ext cx="0" cy="28697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943115" y="3554851"/>
            <a:ext cx="0" cy="28697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915809" y="3554851"/>
            <a:ext cx="0" cy="28697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05139" y="289613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NuBank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05139" y="655197"/>
            <a:ext cx="1824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88% de score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no NPS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00299" y="395512"/>
            <a:ext cx="0" cy="30371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49124" y="5447440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IOS 10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49124" y="5813024"/>
            <a:ext cx="1763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20% do total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de devices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523724" y="3541709"/>
            <a:ext cx="0" cy="28697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48873" y="5444255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Clash Royale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48873" y="5809839"/>
            <a:ext cx="1502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50MM+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downloads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523473" y="3538524"/>
            <a:ext cx="0" cy="28697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-HbPTzL58DGtKlakjzcQC_qNiN7No5Ozj3faWkbErsThz3NW0xL-heZBIm0slr_Atv-CvNwaywXHE7wSsAd5QutkjQ2xiHqZIIbygDUi6H4UQkbaob2wxGdNmPvE33_-3UDm0s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49" y="3554851"/>
            <a:ext cx="2126301" cy="11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7F5jChb9R2z7hc4d47mnSYoNbONr6rLsA4iZ2nlY_b0kKsCSyi_XQDmarIL5voplbetAMC4u2fQatxFqoXO97HGLeFBMJOaAzSG5lYOZu-SxYWmkuYPQ6sKRxtsCFy68j3PbFh7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809" y="3554851"/>
            <a:ext cx="1169100" cy="11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5xQst9S3QxZ2BITfj5BCejiRRPeq_7BznWqMAKSwl7_o8ySfcfNKO2BalYSDOmA2NU-DcUQf6Ln2uInYOgYoaBGuOafVJbXSDsX0EJ1BJyW9rSfqdlsFJGGcpw2ljE3mLNcSVx6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703" y="3554851"/>
            <a:ext cx="1869553" cy="11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OJ3Y3xEnS0U4t3TLR_AEwmB0GqLZ2-FLTm7xQV97h16iqPOF8MW-GLarZ5qnPknoF7UefaGy4IbRBLSL-0jsajazh2kbRqC1iiCg80z6d7d0Kj9A90u-pivqTFdhlg4lnOSlemSh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0" r="33871" b="5831"/>
          <a:stretch/>
        </p:blipFill>
        <p:spPr bwMode="auto">
          <a:xfrm>
            <a:off x="9718765" y="2259899"/>
            <a:ext cx="1366144" cy="11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50" y="2259899"/>
            <a:ext cx="1861720" cy="116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49" y="2259900"/>
            <a:ext cx="1924006" cy="116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image16.png"/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3490779" y="2259899"/>
            <a:ext cx="2098925" cy="1169100"/>
          </a:xfrm>
          <a:prstGeom prst="rect">
            <a:avLst/>
          </a:prstGeom>
          <a:ln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0662" y="3558670"/>
            <a:ext cx="2085002" cy="117043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18086" y="285987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Huffington Post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18086" y="651571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4MM views no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YouTube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913246" y="391886"/>
            <a:ext cx="0" cy="30371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2121" y="3546038"/>
            <a:ext cx="1892756" cy="1170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379" y="2259899"/>
            <a:ext cx="2519216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7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824"/>
            <a:ext cx="12192000" cy="36603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16849" y="5460583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Regular" panose="00000500000000000000" pitchFamily="50" charset="0"/>
              </a:rPr>
              <a:t>Taco Bell</a:t>
            </a:r>
            <a:endParaRPr lang="en-US" sz="2000" dirty="0">
              <a:solidFill>
                <a:schemeClr val="bg1"/>
              </a:solidFill>
              <a:latin typeface="Averta-Regular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6849" y="5826167"/>
            <a:ext cx="1502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300K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downloads</a:t>
            </a:r>
            <a:endParaRPr lang="en-US" sz="20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691449" y="3554852"/>
            <a:ext cx="0" cy="28697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-HbPTzL58DGtKlakjzcQC_qNiN7No5Ozj3faWkbErsThz3NW0xL-heZBIm0slr_Atv-CvNwaywXHE7wSsAd5QutkjQ2xiHqZIIbygDUi6H4UQkbaob2wxGdNmPvE33_-3UDm0s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49" y="3554851"/>
            <a:ext cx="2126301" cy="11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7F5jChb9R2z7hc4d47mnSYoNbONr6rLsA4iZ2nlY_b0kKsCSyi_XQDmarIL5voplbetAMC4u2fQatxFqoXO97HGLeFBMJOaAzSG5lYOZu-SxYWmkuYPQ6sKRxtsCFy68j3PbFh7c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809" y="3554851"/>
            <a:ext cx="1169100" cy="11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5xQst9S3QxZ2BITfj5BCejiRRPeq_7BznWqMAKSwl7_o8ySfcfNKO2BalYSDOmA2NU-DcUQf6Ln2uInYOgYoaBGuOafVJbXSDsX0EJ1BJyW9rSfqdlsFJGGcpw2ljE3mLNcSVx6C"/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703" y="3554851"/>
            <a:ext cx="1869553" cy="11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OJ3Y3xEnS0U4t3TLR_AEwmB0GqLZ2-FLTm7xQV97h16iqPOF8MW-GLarZ5qnPknoF7UefaGy4IbRBLSL-0jsajazh2kbRqC1iiCg80z6d7d0Kj9A90u-pivqTFdhlg4lnOSlemSh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0" r="33871" b="5831"/>
          <a:stretch/>
        </p:blipFill>
        <p:spPr bwMode="auto">
          <a:xfrm>
            <a:off x="9718765" y="2259899"/>
            <a:ext cx="1366144" cy="11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50" y="2259899"/>
            <a:ext cx="1861720" cy="116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49" y="2259900"/>
            <a:ext cx="1924006" cy="116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image16.png"/>
          <p:cNvPicPr/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3490779" y="2259899"/>
            <a:ext cx="2098925" cy="1169100"/>
          </a:xfrm>
          <a:prstGeom prst="rect">
            <a:avLst/>
          </a:prstGeom>
          <a:ln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00662" y="3558670"/>
            <a:ext cx="2085002" cy="1170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2121" y="3546038"/>
            <a:ext cx="1892756" cy="1170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3379" y="2259899"/>
            <a:ext cx="2519216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7293" y="1291492"/>
            <a:ext cx="54874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Suspense e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expectativas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rta-Regular" panose="00000500000000000000" pitchFamily="50" charset="0"/>
            </a:endParaRP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para o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lançamento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rta-Regular" panose="000005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7293" y="2841993"/>
            <a:ext cx="50770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Nostagia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 +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Tecnologia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rta-Regular" panose="00000500000000000000" pitchFamily="50" charset="0"/>
            </a:endParaRPr>
          </a:p>
          <a:p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disruptiva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rta-Regular" panose="00000500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7293" y="4392495"/>
            <a:ext cx="4467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Indicação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 /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Referall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rta-Regular" panose="00000500000000000000" pitchFamily="50" charset="0"/>
            </a:endParaRP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e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Averta-Regular" panose="00000500000000000000" pitchFamily="50" charset="0"/>
              </a:rPr>
              <a:t>presentes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rta-Regular" panose="00000500000000000000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05" y="4320267"/>
            <a:ext cx="1344784" cy="1344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04" y="1219264"/>
            <a:ext cx="1344784" cy="13447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20" y="2770381"/>
            <a:ext cx="1344168" cy="1344168"/>
          </a:xfrm>
          <a:prstGeom prst="rect">
            <a:avLst/>
          </a:prstGeom>
        </p:spPr>
      </p:pic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788737" y="2940858"/>
            <a:ext cx="3919451" cy="1325563"/>
          </a:xfrm>
        </p:spPr>
        <p:txBody>
          <a:bodyPr>
            <a:noAutofit/>
          </a:bodyPr>
          <a:lstStyle/>
          <a:p>
            <a:r>
              <a:rPr lang="pt-BR" sz="60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Highlights</a:t>
            </a:r>
            <a:endParaRPr lang="pt-BR" sz="60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5117" y="2580383"/>
            <a:ext cx="379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rta-Bold" panose="00000800000000000000" pitchFamily="50" charset="0"/>
              </a:rPr>
              <a:t>Lançamentos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rta-Bold" panose="00000800000000000000" pitchFamily="50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rta-Bold" panose="00000800000000000000" pitchFamily="50" charset="0"/>
              </a:rPr>
              <a:t>globais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9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90688"/>
            <a:ext cx="12192000" cy="374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9450" y="365125"/>
            <a:ext cx="5753100" cy="1325563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Averta-Bold" panose="00000800000000000000" pitchFamily="50" charset="0"/>
              </a:rPr>
              <a:t>Influenciadores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01839" y="2699163"/>
            <a:ext cx="4435222" cy="1731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3800" dirty="0" smtClean="0">
                <a:solidFill>
                  <a:srgbClr val="1DBDC7"/>
                </a:solidFill>
                <a:latin typeface="Averta-Bold" panose="00000800000000000000" pitchFamily="50" charset="0"/>
              </a:rPr>
              <a:t>2287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546060" y="2230066"/>
            <a:ext cx="5900057" cy="1766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6000" dirty="0" smtClean="0">
                <a:solidFill>
                  <a:srgbClr val="3C8F97"/>
                </a:solidFill>
                <a:latin typeface="Averta-Regular" panose="00000500000000000000" pitchFamily="50" charset="0"/>
              </a:rPr>
              <a:t>Influenciadores</a:t>
            </a:r>
          </a:p>
          <a:p>
            <a:pPr marL="0" indent="0">
              <a:spcBef>
                <a:spcPts val="10"/>
              </a:spcBef>
              <a:buFont typeface="Arial" panose="020B0604020202020204" pitchFamily="34" charset="0"/>
              <a:buNone/>
            </a:pPr>
            <a:r>
              <a:rPr lang="pt-BR" sz="6000" dirty="0" smtClean="0">
                <a:solidFill>
                  <a:srgbClr val="3C8F97"/>
                </a:solidFill>
                <a:latin typeface="Averta-Regular" panose="00000500000000000000" pitchFamily="50" charset="0"/>
              </a:rPr>
              <a:t>mapeados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46061" y="3910222"/>
            <a:ext cx="5897336" cy="56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600" dirty="0" smtClean="0">
                <a:solidFill>
                  <a:srgbClr val="1DA6DA"/>
                </a:solidFill>
                <a:latin typeface="Averta-Bold" panose="00000800000000000000" pitchFamily="50" charset="0"/>
              </a:rPr>
              <a:t>E 1000 com alto potencial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546060" y="4417392"/>
            <a:ext cx="5690508" cy="369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>
                <a:solidFill>
                  <a:srgbClr val="1DA6DA"/>
                </a:solidFill>
                <a:latin typeface="Averta-Regular" panose="00000500000000000000" pitchFamily="50" charset="0"/>
              </a:rPr>
              <a:t>(Engajamento e viabilidade financeira)</a:t>
            </a:r>
          </a:p>
        </p:txBody>
      </p:sp>
    </p:spTree>
    <p:extLst>
      <p:ext uri="{BB962C8B-B14F-4D97-AF65-F5344CB8AC3E}">
        <p14:creationId xmlns:p14="http://schemas.microsoft.com/office/powerpoint/2010/main" val="15056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138085" y="3298797"/>
            <a:ext cx="5053915" cy="1091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282875"/>
            <a:ext cx="5053915" cy="1091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219450" y="365125"/>
            <a:ext cx="5753100" cy="1325563"/>
          </a:xfrm>
        </p:spPr>
        <p:txBody>
          <a:bodyPr>
            <a:no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Averta-Regular" panose="00000500000000000000" pitchFamily="50" charset="0"/>
              </a:rPr>
              <a:t>Influenciadores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52108" y="1328057"/>
            <a:ext cx="55579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Quem</a:t>
            </a:r>
            <a:r>
              <a:rPr lang="en-US" sz="21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 </a:t>
            </a:r>
            <a:r>
              <a:rPr lang="en-US" sz="21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são</a:t>
            </a:r>
            <a:r>
              <a:rPr lang="en-US" sz="21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? • O que </a:t>
            </a:r>
            <a:r>
              <a:rPr lang="en-US" sz="21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fazem</a:t>
            </a:r>
            <a:r>
              <a:rPr lang="en-US" sz="21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? • Como </a:t>
            </a:r>
            <a:r>
              <a:rPr lang="en-US" sz="2100" dirty="0" err="1" smtClean="0">
                <a:solidFill>
                  <a:schemeClr val="bg1"/>
                </a:solidFill>
                <a:latin typeface="Averta-Bold" panose="00000800000000000000" pitchFamily="50" charset="0"/>
              </a:rPr>
              <a:t>vivem</a:t>
            </a:r>
            <a:r>
              <a:rPr lang="en-US" sz="2100" dirty="0" smtClean="0">
                <a:solidFill>
                  <a:schemeClr val="bg1"/>
                </a:solidFill>
                <a:latin typeface="Averta-Bold" panose="00000800000000000000" pitchFamily="50" charset="0"/>
              </a:rPr>
              <a:t>?</a:t>
            </a:r>
            <a:endParaRPr lang="en-US" sz="2100" dirty="0">
              <a:solidFill>
                <a:schemeClr val="bg1"/>
              </a:solidFill>
              <a:latin typeface="Averta-Bold" panose="00000800000000000000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6126" y="3313679"/>
            <a:ext cx="2706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Pink Freud</a:t>
            </a:r>
            <a:endParaRPr lang="en-US" sz="40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pic>
        <p:nvPicPr>
          <p:cNvPr id="9" name="Picture 4" descr="https://lh5.googleusercontent.com/NFtVkCoVKeRTY56Vf29VwSZTUrpoAXcxwZ6ZRmWWuLCSkAMq1Ln8pSHuFD1hgUtYV4xZa3Ta1rTJytLgWsvGsK1DEV45JrU5Mbzx7w42nxfzqMaqCLFEwGBJP68TSXdjONU3MB_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047" y="3142905"/>
            <a:ext cx="128186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602090" y="3340778"/>
            <a:ext cx="2125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15ABD3"/>
                </a:solidFill>
                <a:latin typeface="Averta-Regular" panose="00000500000000000000" pitchFamily="50" charset="0"/>
              </a:rPr>
              <a:t>Pai</a:t>
            </a:r>
            <a:r>
              <a:rPr lang="en-US" sz="4000" dirty="0" smtClean="0">
                <a:solidFill>
                  <a:srgbClr val="15ABD3"/>
                </a:solidFill>
                <a:latin typeface="Averta-Regular" panose="00000500000000000000" pitchFamily="50" charset="0"/>
              </a:rPr>
              <a:t> Troll</a:t>
            </a:r>
            <a:endParaRPr lang="en-US" sz="4000" dirty="0">
              <a:solidFill>
                <a:srgbClr val="15ABD3"/>
              </a:solidFill>
              <a:latin typeface="Averta-Regular" panose="00000500000000000000" pitchFamily="50" charset="0"/>
            </a:endParaRPr>
          </a:p>
        </p:txBody>
      </p:sp>
      <p:pic>
        <p:nvPicPr>
          <p:cNvPr id="10" name="Picture 6" descr="https://lh6.googleusercontent.com/VbOijkQoW6ZXi6cGfnSeZZqqPC743Y9S1GOyCx4ZhTsU-tINhamSNgW7weLacqkN7Z-SQhLVWt41ZEXt_VRUDKgtl3hZ9ccnjZotDWJeOxm26VhFzdhTFKKB5cpLcpmUbr6lP4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085" y="3142905"/>
            <a:ext cx="139903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70802" y="3874086"/>
            <a:ext cx="293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erta-Bold" panose="00000800000000000000" pitchFamily="50" charset="0"/>
              </a:rPr>
              <a:t>109.482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verta-Bold" panose="00000800000000000000" pitchFamily="50" charset="0"/>
              </a:rPr>
              <a:t>inscritos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rta-Bold" panose="00000800000000000000" pitchFamily="50" charset="0"/>
              </a:rPr>
              <a:t> no YT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verta-Bold" panose="00000800000000000000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07752" y="3907501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erta-Bold" panose="00000800000000000000" pitchFamily="50" charset="0"/>
              </a:rPr>
              <a:t>148.429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Averta-Bold" panose="00000800000000000000" pitchFamily="50" charset="0"/>
              </a:rPr>
              <a:t>inscritos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verta-Bold" panose="00000800000000000000" pitchFamily="50" charset="0"/>
              </a:rPr>
              <a:t> no YT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verta-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2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323</Words>
  <Application>Microsoft Office PowerPoint</Application>
  <PresentationFormat>Widescreen</PresentationFormat>
  <Paragraphs>172</Paragraphs>
  <Slides>35</Slides>
  <Notes>9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Averta-Bold</vt:lpstr>
      <vt:lpstr>Averta-Regular</vt:lpstr>
      <vt:lpstr>Calibri</vt:lpstr>
      <vt:lpstr>Calibri Light</vt:lpstr>
      <vt:lpstr>Tema do Office</vt:lpstr>
      <vt:lpstr>PowerPoint Presentation</vt:lpstr>
      <vt:lpstr>Objetivo</vt:lpstr>
      <vt:lpstr>PowerPoint Presentation</vt:lpstr>
      <vt:lpstr>Lançamentos Globais</vt:lpstr>
      <vt:lpstr>PowerPoint Presentation</vt:lpstr>
      <vt:lpstr>PowerPoint Presentation</vt:lpstr>
      <vt:lpstr>Highlights</vt:lpstr>
      <vt:lpstr>Influenciadores</vt:lpstr>
      <vt:lpstr>Influenciadores</vt:lpstr>
      <vt:lpstr>PowerPoint Presentation</vt:lpstr>
      <vt:lpstr>PowerPoint Presentation</vt:lpstr>
      <vt:lpstr>Navegando pelo Crawler</vt:lpstr>
      <vt:lpstr>PowerPoint Presentation</vt:lpstr>
      <vt:lpstr>A Campanha</vt:lpstr>
      <vt:lpstr>PowerPoint Presentation</vt:lpstr>
      <vt:lpstr>Influenciadores</vt:lpstr>
      <vt:lpstr>Kits</vt:lpstr>
      <vt:lpstr>Gravação</vt:lpstr>
      <vt:lpstr>Tags</vt:lpstr>
      <vt:lpstr>Quanto Custa Seu Banco?</vt:lpstr>
      <vt:lpstr>Share</vt:lpstr>
      <vt:lpstr>Conta Neon</vt:lpstr>
      <vt:lpstr>Indicações</vt:lpstr>
      <vt:lpstr>PowerPoint Presentation</vt:lpstr>
      <vt:lpstr>PowerPoint Presentation</vt:lpstr>
      <vt:lpstr>A Campanha Virtual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Kit</vt:lpstr>
      <vt:lpstr>PowerPoint Presentation</vt:lpstr>
      <vt:lpstr>Ao final da campanha devemos 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DE CASO – BANCO NEON</dc:title>
  <dc:creator>Renan Prado</dc:creator>
  <cp:lastModifiedBy>Henrique</cp:lastModifiedBy>
  <cp:revision>96</cp:revision>
  <dcterms:created xsi:type="dcterms:W3CDTF">2016-10-10T22:54:44Z</dcterms:created>
  <dcterms:modified xsi:type="dcterms:W3CDTF">2016-10-14T17:05:18Z</dcterms:modified>
</cp:coreProperties>
</file>